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62" r:id="rId3"/>
    <p:sldId id="261" r:id="rId4"/>
    <p:sldId id="272" r:id="rId5"/>
    <p:sldId id="274" r:id="rId6"/>
    <p:sldId id="273" r:id="rId7"/>
    <p:sldId id="270" r:id="rId8"/>
    <p:sldId id="271" r:id="rId9"/>
    <p:sldId id="267" r:id="rId10"/>
    <p:sldId id="263" r:id="rId11"/>
    <p:sldId id="268" r:id="rId12"/>
    <p:sldId id="275" r:id="rId13"/>
    <p:sldId id="27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34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44658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0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75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86883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47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0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262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4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129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09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77037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5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91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49110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1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91449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46E1F2-67CF-4BAD-854F-9846BE276A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B88FCC-7A7A-498E-A6E5-D6011B1FA68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4037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6126" y="245096"/>
            <a:ext cx="71926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ПРОФЕСИОНАЛНА ОРИЈЕНТАЦИЈА</a:t>
            </a:r>
          </a:p>
          <a:p>
            <a:endParaRPr lang="sr-Cyrl-BA" dirty="0"/>
          </a:p>
          <a:p>
            <a:endParaRPr lang="sr-Cyrl-BA" dirty="0"/>
          </a:p>
        </p:txBody>
      </p:sp>
      <p:sp>
        <p:nvSpPr>
          <p:cNvPr id="2" name="Rectangle 1"/>
          <p:cNvSpPr/>
          <p:nvPr/>
        </p:nvSpPr>
        <p:spPr>
          <a:xfrm>
            <a:off x="2914452" y="1771902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 ПОДРШКЕ КРОЗ КРЕИРАЊЕ АКТИВНОСТИ</a:t>
            </a:r>
          </a:p>
          <a:p>
            <a:pPr algn="ctr"/>
            <a:endParaRPr lang="sr-Cyrl-BA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r-Cyrl-B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АМБИЈЕНТАЛНЕ НАСТАВЕ</a:t>
            </a:r>
          </a:p>
          <a:p>
            <a:pPr algn="ctr"/>
            <a:endParaRPr lang="sr-Cyrl-BA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Реализатори:</a:t>
            </a:r>
          </a:p>
          <a:p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Јелена Маринковић –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 професор разредне наставе </a:t>
            </a:r>
          </a:p>
          <a:p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Ања Јењина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 педагог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4A6D11-8848-4DBE-9001-73EC9B17F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98" y="542828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35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567" y="772742"/>
            <a:ext cx="61902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ПРИМЕРИ АКТИВНОСТИ:</a:t>
            </a:r>
          </a:p>
          <a:p>
            <a:pPr algn="just"/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Посете Народном музеју Србије и амбијентална настава за ученике осмог разреда и полазнике школе Бранко Пешић се реализују кроз </a:t>
            </a:r>
            <a:r>
              <a:rPr lang="sr-Cyrl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партнерство и сарадњу </a:t>
            </a:r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 организацијом Центар за интеграцију младих, која се бави пружањем подршке деци и младима из осетљивих група.</a:t>
            </a:r>
            <a:r>
              <a:rPr lang="sr-Cyrl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 подршке који ЦИМ пружа корисницима, а односи се на подршку наставку школовања и каријерном саветовању, подразумева реализацију активности у Народном музеју Србије. </a:t>
            </a:r>
          </a:p>
          <a:p>
            <a:pPr algn="just"/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ЦИЉ</a:t>
            </a:r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активности је развијање навика и вештина које доприносе целовитом развоју личности која активно партиципира у друштву и бира за себе најбоље.</a:t>
            </a:r>
            <a:endParaRPr lang="sr-Cyrl-R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00" y="1357569"/>
            <a:ext cx="4285134" cy="33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2BEA9-F6B0-40A9-9EBF-16B136A8B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273" y="5045508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98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55982"/>
            <a:ext cx="106547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Почетком октобра је реализована прва посета Народном музеју Србије и креативна активност у којој су учествовали ученици школе (припадници популације миграната).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Овакав вид активности додатно </a:t>
            </a:r>
            <a:r>
              <a:rPr lang="sr-Cyrl-RS" altLang="sr-Latn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пружа подршку ученицима мигрантима за разумевање контекста и средине у којој тренутно бораве</a:t>
            </a:r>
            <a:r>
              <a:rPr lang="sr-Cyrl-RS" alt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Тема активности је дефинисана у складу са обележавањем Дечје недеље, па су као мотив посете посматрана деца и њихов положај на потретима познатих сликара из 18. и 19. века. На креативном делу посете реализована је  радионица на којој су учесници посматране мотиве употребљавали у изради стрипа.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RS" altLang="sr-Latn-RS" dirty="0">
              <a:latin typeface="Arial" panose="020B0604020202020204" pitchFamily="34" charset="0"/>
            </a:endParaRPr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48" y="2851562"/>
            <a:ext cx="2788135" cy="30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61" y="2807207"/>
            <a:ext cx="2771767" cy="30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5DD689-C093-43AE-85FC-E0C7B45A1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09" y="5102290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14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5DD689-C093-43AE-85FC-E0C7B45A1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40" y="5316280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54157" y="725557"/>
            <a:ext cx="102273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децембарске посете Народном музеју Србије </a:t>
            </a:r>
            <a:r>
              <a:rPr lang="sr-Cyrl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била је „Жене на портеретима 18. и 19. века“ дефинисана у складу са актуелном кампањом </a:t>
            </a:r>
            <a:r>
              <a:rPr lang="sr-Cyrl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дана активизма против насиља над женама</a:t>
            </a:r>
            <a:r>
              <a:rPr lang="sr-Cyrl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Током обиласка поставки је вођена дискусија о положају жена у прошлости  и прогресу које су жене постигле када су стекле право на образовање. Након  вођене посете ученици су учествовали у реализацији креативне активности израде портрета жене од задатих елемената. Рад у пару је одабран у циљу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јачања сарадње и вршњачке размене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која је у перспективи значајна за сналажење у колективу. </a:t>
            </a:r>
            <a:endParaRPr lang="sr-Cyrl-BA" sz="20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65" y="3558397"/>
            <a:ext cx="3076245" cy="24701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61" y="3558397"/>
            <a:ext cx="3652520" cy="247015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7" y="3558398"/>
            <a:ext cx="2365640" cy="17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9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5DD689-C093-43AE-85FC-E0C7B45A1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223" y="5061193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85191" y="715618"/>
            <a:ext cx="1060505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alt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Тематаска посета </a:t>
            </a:r>
            <a:r>
              <a:rPr lang="sr-Cyrl-RS" altLang="sr-Latn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 боје љубави</a:t>
            </a:r>
            <a:r>
              <a:rPr lang="sr-Cyrl-RS" altLang="sr-Latn-R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RS" alt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креативна активност у Народном музеју почетком фебруара  биле су посвећене мотиву љубави према народу и жени. </a:t>
            </a:r>
          </a:p>
          <a:p>
            <a:pPr algn="just"/>
            <a:r>
              <a:rPr lang="sr-Cyrl-RS" alt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Посета је подразумевала обилазак дела српских уметника и сликарства 18. и 19. века. Након  вођене посете ученици су учествовали у реализацији креативне активности </a:t>
            </a:r>
            <a:r>
              <a:rPr lang="sr-Cyrl-RS" altLang="sr-Latn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 боје моје љубави</a:t>
            </a:r>
            <a:r>
              <a:rPr lang="sr-Cyrl-RS" alt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Учесници су подстакнути делима које су видели, имали прилику да завире у себе и да се самостално </a:t>
            </a:r>
            <a:r>
              <a:rPr lang="sr-Cyrl-RS" altLang="sr-Latn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креативно изразе</a:t>
            </a:r>
            <a:r>
              <a:rPr lang="sr-Latn-RS" altLang="sr-Latn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RS" alt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користећи</a:t>
            </a:r>
            <a:r>
              <a:rPr lang="sr-Latn-RS" alt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RS" alt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боје. </a:t>
            </a:r>
            <a:endParaRPr lang="sr-Cyrl-BA" sz="2000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16" y="2932141"/>
            <a:ext cx="2425800" cy="29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54" y="2933402"/>
            <a:ext cx="3936616" cy="296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434" y="646043"/>
            <a:ext cx="10585175" cy="441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САЖЕТАК</a:t>
            </a:r>
            <a:endParaRPr lang="sr-Latn-R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Амбијентална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настава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која се реализује у културној институцији или простору од историјског и друштвеног значаја,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форми радионичарског рада, омогућава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ученицима да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 уче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кроз сарадњу унутар и ван групе и тиме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јачају канале вршњачке размене и подршке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Поред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сарадње и учења на очигледним примерима,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амбијентална настава  омогућава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истраживање, тумачење, јачање међупредметних и социјалних компетенција, </a:t>
            </a:r>
            <a:r>
              <a:rPr lang="sr-Cyrl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слободнију комуникацију и интеграцију у друштвену заједницу</a:t>
            </a:r>
            <a:r>
              <a:rPr lang="sr-Cyrl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Амбијентална настава са свим својим специфичностима је облик васпитно-оразовног рада</a:t>
            </a:r>
            <a:r>
              <a:rPr lang="sr-Cyrl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погодан за остваривање циља и задатака професионалне оријентације.</a:t>
            </a:r>
            <a:endParaRPr lang="sr-Cyrl-B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2CD73-3442-4493-921D-639906E2E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35" y="5057189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61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252" y="755373"/>
            <a:ext cx="106681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R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R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R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СВРХА:</a:t>
            </a:r>
          </a:p>
          <a:p>
            <a:pPr algn="just"/>
            <a:endParaRPr lang="sr-Cyrl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Амбијентална настава  утиче на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изградњу правилног односа према уметности, историји и окружењу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подстиче код ученика разноврсна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позитивна интересовања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препознавање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вредности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томе шта је добро, корисно, вредно, односно лоше, бескорисно, безвредно. Амбијентална настава доприноси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развоју личности на образовном, сазнајном, креативном, друштвеном и личном плану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Исходи амбијенталне наставе доприносе</a:t>
            </a:r>
            <a:r>
              <a:rPr lang="sr-Cyrl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јачању самопоуздања и оснаживању ученика који треба да донесу одлуку </a:t>
            </a:r>
            <a:r>
              <a:rPr lang="sr-Cyrl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процесу професионалне ор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sr-Cyrl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јентације </a:t>
            </a:r>
            <a:r>
              <a:rPr lang="sr-Cyrl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основу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информација, </a:t>
            </a:r>
            <a:r>
              <a:rPr lang="sr-Cyrl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чињеница, сазнања, адекватне самопроцене.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sr-Cyrl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59450-65E2-4B36-8CCC-556071E3B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70" y="5053265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191" y="586410"/>
            <a:ext cx="10658245" cy="504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r-Cyrl-B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r-Cyrl-B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ЗАДАЦИ АМБИЈЕНТАЛНЕ НАСТАВЕ КОЈИ ДОПРИНОСЕ ПРОЦЕСУ ПРОФЕСИОНАЛНЕ ОРИЈЕНТАЦИЈЕ:</a:t>
            </a:r>
          </a:p>
          <a:p>
            <a:endParaRPr lang="sr-Cyrl-B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-Проширивање, продубљивање, стицање нових знања и умећа у складу са интересовањима ученика;</a:t>
            </a: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Задовољавање специфичних интересовања ученика уз усмеравње њихових склоности и подстицање професионалног развоја;</a:t>
            </a: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Омогућавање квалитетног провођења слободног времена, организовање културног и друштвеног живота у средини у којој живе и раде ученици;</a:t>
            </a: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Укључивање ученика у поједине облике рада: научно истраживачке, културно –уметничке, спортско рекреативне.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59450-65E2-4B36-8CCC-556071E3B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605" y="508680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1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583" y="715617"/>
            <a:ext cx="103665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RS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RS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RS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САДРЖАЈИ У ОКВИРУ АМБИЈЕНТАЛНЕ НАСТАВЕ</a:t>
            </a:r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Активности амбијенталне наставе (едукације) треба да буду тематски дефинисане и да прате друштвене и социјалне теме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Разноврсношћу културних садржаја допринеће се развоју личности и когнитивних способности, ширењу спектра интересовања и знања.</a:t>
            </a:r>
          </a:p>
          <a:p>
            <a:pPr algn="just"/>
            <a:endParaRPr lang="sr-Cyrl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Кроз </a:t>
            </a:r>
            <a:r>
              <a:rPr lang="sr-Cyrl-B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амбијенталну наставу која доприноси процесу професионалне оријентације </a:t>
            </a:r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треба да буду обрађени садржаји и теме које се односе на:</a:t>
            </a:r>
          </a:p>
          <a:p>
            <a:pPr algn="just"/>
            <a:endParaRPr lang="sr-Cyrl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Сензибилизацију емоција – самоспознају;</a:t>
            </a:r>
          </a:p>
          <a:p>
            <a:pPr marL="342900" indent="-342900" algn="just">
              <a:buFontTx/>
              <a:buAutoNum type="arabicPeriod"/>
            </a:pPr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Спознају свету који нас окружује;</a:t>
            </a:r>
          </a:p>
          <a:p>
            <a:pPr marL="342900" indent="-342900" algn="just">
              <a:buAutoNum type="arabicPeriod"/>
            </a:pPr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Родну равноправност и превенцију свих видова насиља;</a:t>
            </a:r>
          </a:p>
          <a:p>
            <a:pPr marL="342900" indent="-342900" algn="just">
              <a:buAutoNum type="arabicPeriod"/>
            </a:pPr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Интеркултуралност...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3A3CD-B474-426E-88D2-53613CE33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238" y="5077406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4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252" y="755373"/>
            <a:ext cx="106681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R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МАПИРАЊЕ АКТЕРА ПОГОДНИХ ЗА РЕАЛИЗАЦИЈУ АМБИЈЕНТАЛНЕ НАСТАВЕ:</a:t>
            </a:r>
          </a:p>
          <a:p>
            <a:pPr algn="just"/>
            <a:endParaRPr lang="sr-Cyrl-R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Мапирање локалних актера у локалној заједници који могу допринети бољем осмишљавању активности врши се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циљу побољшања квалитета наставе и постизања бољих резултата наставног процеса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Мапирање обухвата јавне установе, установе и споменике  културе, паркове, привредне субјекте.</a:t>
            </a: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Резултати мапирања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треба да буду класификовани и доступни наставницима за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осмишљавање и креирање иновативних активности ван амбијента школе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 локалних актера </a:t>
            </a:r>
            <a:r>
              <a:rPr lang="sr-Cyrl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реализацију амбијенталне наставе треба да садржи основне информације о организацији (установи), контакт особу и дефинисану област у оквиру које се могу реализовати активности. База треба да буде јединствена за целу школу.</a:t>
            </a:r>
          </a:p>
          <a:p>
            <a:pPr algn="just"/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59450-65E2-4B36-8CCC-556071E3B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237" y="5066774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6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130" y="745435"/>
            <a:ext cx="106483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B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ПРИПРЕМА РЕАЛИЗАЦИЈЕ АМБИЈЕНТАЛНЕ НАСТАВЕ:</a:t>
            </a:r>
          </a:p>
          <a:p>
            <a:pPr algn="just"/>
            <a:endParaRPr lang="sr-Cyrl-BA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Остваривање циља и задатака амбијенталне наставе захтева </a:t>
            </a:r>
            <a:r>
              <a:rPr lang="sr-Cyrl-BA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планирање на нивоу школе и друге установе или организације</a:t>
            </a:r>
            <a:r>
              <a:rPr lang="sr-Cyrl-BA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где је предвиђена реализација активности. Планирање активности подразумева начелну сагласност школе и друге организације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дечија позоришта, библиотеке, музеји, туристичка организација града, спољашни сарадници)</a:t>
            </a:r>
            <a:r>
              <a:rPr lang="sr-Cyrl-BA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sr-Cyrl-BA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Селекција тематских целина радионица ради се у складу са наставним планом и програмом уз кооперацију са актерима где се реализује амбијентална настава. У зависности од теме амбијенталне активности врши се </a:t>
            </a:r>
            <a:r>
              <a:rPr lang="sr-Cyrl-BA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одабир облика рада и средства реализације</a:t>
            </a:r>
            <a:r>
              <a:rPr lang="sr-Cyrl-BA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амбијенталне наставе. Приликом разраде плана има се у виду </a:t>
            </a:r>
            <a:r>
              <a:rPr lang="sr-Cyrl-BA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број ученика, место и време реализације активности, педагошки и организациони захтеви. </a:t>
            </a: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59450-65E2-4B36-8CCC-556071E3B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47" y="5272723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18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59450-65E2-4B36-8CCC-556071E3B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794" y="5082792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914400" y="765313"/>
            <a:ext cx="1007578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BA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ОПШТИ ПЛАН АМБИЈЕНТАЛНЕ НАСТАВЕ ПОДРАЗУМЕВА:</a:t>
            </a: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договор и кооперацију са наставницима и осталим актерима који су важни за сам ток спровођења активности, 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који могу помоћи у реализацији амбијенталне наставе;</a:t>
            </a: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-припрему ученика за конктетну посету, информисање о планираној активности и њеном значају;</a:t>
            </a: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информисање родитеља и консултације у процесу планирања амбијенталне наставе;</a:t>
            </a: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разговор са ученицима и евалуацију реализоване амбијенталне активности.</a:t>
            </a:r>
            <a:endParaRPr lang="sr-Cyrl-BA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8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583" y="715617"/>
            <a:ext cx="103665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RS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RS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ЕВАЛУАЦИЈА АМБИЈЕНТАЛНЕ НАСТАВЕ:</a:t>
            </a:r>
          </a:p>
          <a:p>
            <a:pPr algn="just"/>
            <a:endParaRPr lang="sr-Cyrl-RS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Евалуација активности </a:t>
            </a:r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даје увид у корисност садржаја који су усвојени, степен задовољства ученика презентацијом и радом и тиме доприноси унапређењу квалитета амбијенталне наставе. У ту сврху могу се користити једноставни упитници, скале процене, цртежи, емотикони, књига утисака. Евалуација се спроводи са ученицима након реализоване активности или на часовима одређених наставних предмета. </a:t>
            </a:r>
          </a:p>
          <a:p>
            <a:pPr algn="just"/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Утисци, запажања и информације о амбијенталној активности </a:t>
            </a:r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треба да буду доступни ученицима, родитељима и осталим наставницима, а могу бити презентовани на родитељским састанцима, изложени у виду постера и зидних новина у школи или на сајту школе. </a:t>
            </a:r>
          </a:p>
          <a:p>
            <a:pPr algn="just"/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Посебна </a:t>
            </a:r>
            <a:r>
              <a:rPr lang="sr-Cyrl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запажања која се односе на интересовања, способности и вештине ученика </a:t>
            </a:r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треба да буду </a:t>
            </a:r>
            <a:r>
              <a:rPr lang="sr-Cyrl-R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подељена са тимом за професионалну оријентацију </a:t>
            </a:r>
            <a:r>
              <a:rPr lang="sr-Cyrl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школе јер су значајна за креирање садржаја ПО и даље усмеравање ученика.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3A3CD-B474-426E-88D2-53613CE33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47" y="5024244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790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7737</TotalTime>
  <Words>1149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Tahoma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38162</dc:creator>
  <cp:lastModifiedBy>HP</cp:lastModifiedBy>
  <cp:revision>77</cp:revision>
  <dcterms:created xsi:type="dcterms:W3CDTF">2024-02-20T16:33:26Z</dcterms:created>
  <dcterms:modified xsi:type="dcterms:W3CDTF">2024-03-11T20:39:33Z</dcterms:modified>
</cp:coreProperties>
</file>