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70" r:id="rId4"/>
    <p:sldId id="273" r:id="rId5"/>
    <p:sldId id="264" r:id="rId6"/>
    <p:sldId id="263" r:id="rId7"/>
    <p:sldId id="266" r:id="rId8"/>
    <p:sldId id="271" r:id="rId9"/>
    <p:sldId id="274" r:id="rId10"/>
    <p:sldId id="275" r:id="rId11"/>
    <p:sldId id="272" r:id="rId12"/>
    <p:sldId id="265" r:id="rId13"/>
    <p:sldId id="258" r:id="rId14"/>
    <p:sldId id="259" r:id="rId15"/>
    <p:sldId id="26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84" d="100"/>
          <a:sy n="84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34587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4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24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81208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4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73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5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91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8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29257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4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0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2288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0795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8675E5-7C71-4F45-8C58-B99C654958EE}" type="datetimeFigureOut">
              <a:rPr lang="sr-Cyrl-BA" smtClean="0"/>
              <a:t>11.3.2024.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92DFD8-4D54-4BBF-B05B-711D2DEC9D54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999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6322" y="424206"/>
            <a:ext cx="6391374" cy="669303"/>
          </a:xfrm>
        </p:spPr>
        <p:txBody>
          <a:bodyPr>
            <a:normAutofit fontScale="90000"/>
          </a:bodyPr>
          <a:lstStyle/>
          <a:p>
            <a:r>
              <a:rPr lang="sr-Cyrl-B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ПРОФЕСИОНАЛНА ОРИЈЕНТАЦИЈА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105" y="1866507"/>
            <a:ext cx="6815669" cy="2593418"/>
          </a:xfrm>
        </p:spPr>
        <p:txBody>
          <a:bodyPr>
            <a:normAutofit fontScale="25000" lnSpcReduction="20000"/>
          </a:bodyPr>
          <a:lstStyle/>
          <a:p>
            <a:r>
              <a:rPr lang="sr-Cyrl-BA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 ПОДРШКЕ КРОЗ КРЕИРАЊЕ АКТИВНОСТИ</a:t>
            </a:r>
          </a:p>
          <a:p>
            <a:endParaRPr lang="sr-Cyrl-BA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Cyrl-BA" sz="1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ВРШЊАЧКЕ ПОДРШКЕ</a:t>
            </a:r>
          </a:p>
          <a:p>
            <a:endParaRPr lang="sr-Cyrl-B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r-Cyrl-BA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sr-Cyrl-BA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Реализатори:</a:t>
            </a:r>
          </a:p>
          <a:p>
            <a:pPr algn="l"/>
            <a:r>
              <a:rPr lang="sr-Cyrl-BA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Јелена Маринковић - мастер професор разредне наставе </a:t>
            </a:r>
          </a:p>
          <a:p>
            <a:pPr algn="l"/>
            <a:r>
              <a:rPr lang="sr-Cyrl-BA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Ања Јењина - мастер педагог</a:t>
            </a:r>
            <a:endParaRPr lang="en-US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r-Cyrl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CB735-611C-43EA-90F4-77A3271E0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211" y="567321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59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492" y="1388161"/>
            <a:ext cx="972531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1492" y="1553359"/>
            <a:ext cx="9442516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8229" y="760848"/>
            <a:ext cx="9985836" cy="521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ПОДРШКА РЕАЛИЗАЦИЈИ РАДИОНИЦА</a:t>
            </a:r>
            <a:r>
              <a:rPr lang="sr-Cyrl-BA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Реализација вршњачке едукације подразумева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планирање, договор, дефинисање времена и места реализације, информисање едуканата о реализацији радионице, теми...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Припрему радионице вршњачки едукатор обавља у сарадњи са тимом за професионалну радионицу. Вршњачки едукатор уз подршку тима израђује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(скицу) радионице, бира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материјале и средства за рад, даје предлоге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Вршњачки едукатор треба да буде усмерен за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израду извештаја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радионице који ће дати увид у циљ и исходе који су остварени, тему која је обрађена као и основне информације о утисцима учесника. Извештавање са вршњачких радионица је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значајан извор иформација тиму за професионалну оријентацију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даље планирање подршке ученицима.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C0BC4-EA87-4EA6-A14D-D62D7B0C5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28" y="5384240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48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r-Cyrl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ПРИМЕРИ АКТИВНОСТИ ВРШЊАЧКЕ ЕДУКАЦИЈЕ И ПОДРШКЕ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.</a:t>
            </a:r>
            <a:endParaRPr lang="sr-Cyrl-BA" dirty="0"/>
          </a:p>
        </p:txBody>
      </p:sp>
      <p:sp>
        <p:nvSpPr>
          <p:cNvPr id="4" name="Right Arrow 3"/>
          <p:cNvSpPr/>
          <p:nvPr/>
        </p:nvSpPr>
        <p:spPr>
          <a:xfrm>
            <a:off x="8191893" y="3271101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Right Arrow 4"/>
          <p:cNvSpPr/>
          <p:nvPr/>
        </p:nvSpPr>
        <p:spPr>
          <a:xfrm>
            <a:off x="8078771" y="33842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1F63E-8546-48BB-9A6A-7D46B61EA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148" y="531398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98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593" y="989816"/>
            <a:ext cx="94362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Важан сегмент професионалне оријентације ученика осмог разреда школе Бранко Пешић је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вршњачка подршка који пружају бивши ученици школе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који су остварили значајне резултате, развили вештине и стекли компетенције које преносе ученицима и помажу им у превазилажењу изазова у личном развоју. 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49" y="2777448"/>
            <a:ext cx="4064000" cy="3047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08" y="2772885"/>
            <a:ext cx="4069237" cy="3051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1AB54-3F15-415C-999C-7F801CC04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28" y="537113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1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7799" y="1274878"/>
            <a:ext cx="6096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Прва радионица у циљу информисања ученика о подршци у даљем школовању и запошљавању је реализована са ученицима осмог разреда школе Бранко Пешић крајем октобра школске 2023/24.</a:t>
            </a: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Дискусија на почетку радионице је указала на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изазове са којима се суочавају ученици завршног разреда основне школе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па као главне препреке за наставак школовања истакли су личне слабости, националну припадност, осећај наприпадања широј заједници, неповољан социо-економски статус породице, недовољну информисаност о могућностима за остваривање подршке за наставак школовања.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r-Cyrl-B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58" y="1706251"/>
            <a:ext cx="3971830" cy="2978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8C385-E91D-4050-89EE-E332F56D6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578" y="5329909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60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62" y="1143908"/>
            <a:ext cx="609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Посебно значајан допринос реализацији активности дао је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бивши ученик школе Бранко Пешић и корисник услуга ЦИМа који је у улози вршњачког едукатора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представио учесницима своје искуство и напредак како кроз основну и средњу школу, тако и кроз додатну едукацију и професионално усмеравање која је остварена кроз програмске активности ЦИМа. </a:t>
            </a: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Вршњачки едукатор је са ученицима разговарао о изазовима са којима се сусретао током школовања и одрастања и тиме им дао савете како да лакше прођу кроз период одлучивања који је веома важан за будућност.</a:t>
            </a: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70" y="1008668"/>
            <a:ext cx="3610465" cy="4602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0B0F98-F08A-4D1B-A569-A6229E7D6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298" y="540542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33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02661" y="1065074"/>
            <a:ext cx="6096000" cy="5207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B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sr-Cyrl-R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склопу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професионалне оријентације ученика осмог разреда,</a:t>
            </a:r>
            <a:r>
              <a:rPr lang="sr-Cyrl-B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Кафе бару 16 </a:t>
            </a:r>
            <a:r>
              <a:rPr lang="sr-Cyrl-R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реализована је заједничка активност Ресурсног центра школе Бранко Пешић и Центра за интеграцију младих (ЦИМ)</a:t>
            </a:r>
            <a:r>
              <a:rPr lang="sr-Cyrl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могућностима за наставак школовања и  остваривање подршке током школовања.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Група младих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(корисници ЦИМ - а) су информисали ученике школе Бранко Пешић о могућностима које програм подршке нуди и такође о средњим школама и смеровима које похађају.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Овакав вид радионице има бенефит и за вршњачке едукаторе јер доприноси јачању самопоуздања и потврди да су направили добар избор.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3" y="735464"/>
            <a:ext cx="3703111" cy="2569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2" y="3452939"/>
            <a:ext cx="3621062" cy="2715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D2054-7BE6-4ECE-9E9C-8B65003D8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13" y="535970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75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785" y="1312334"/>
            <a:ext cx="9480222" cy="121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785" y="1206008"/>
            <a:ext cx="97661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BA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САЖЕТАК:</a:t>
            </a:r>
          </a:p>
          <a:p>
            <a:pPr algn="just"/>
            <a:endParaRPr lang="sr-Cyrl-BA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Информисање ученика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 стране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оснажених и едукованих младих људи (вршњачких едукатора)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могућностима и изазовима даљег школовања и одрастања, начину превазилажења истих, као и информисање о адекватном сналажењу  на тржишту рада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представља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вршњачку подршку у процесу професионалне оријентације.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Вршњачки едукатори су се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значајним резултатима, успесима и залагањима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пољу образовања и рада квалификовали да своја знања и искуства пренесу вршњацима.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Вршњачка подршка има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лаку применљивост, добре исходе и резултате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процесу одлучивања о наставку школовања и одабиру занимања. 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04210-A1B0-4C59-B65A-F664AA194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20" y="534827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77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785" y="1312334"/>
            <a:ext cx="9480222" cy="121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785" y="993357"/>
            <a:ext cx="97661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СВРХА: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Кроз процес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вршњачке подршке у процесу професионалне оријентације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ученици треба да сазнају како су «одрасли» из њиховог непосредног окружења доносили одлуке о одабиру средње школе, са којим изазовима су се том приликом сусретали и како су их превазилазили.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Вршњачки едукатор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представља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добар пример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младима и ученицима,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пружа информације и сазнања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помаже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процесу одлуке о одабиру средње школе и жељеног занимања,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намеће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свој избор.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Личним примером вршњачки едукатори показују да успех није недостижан.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4BC8A-E8B7-42C5-850B-276878FFE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20" y="5302229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90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785" y="1312334"/>
            <a:ext cx="9480222" cy="121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8845" y="1144611"/>
            <a:ext cx="9766168" cy="7424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ВРШЊАЧКА ПОДРШКА И ЕДУКАЦИЈА У ОКВИРУ ПРОФЕСИОНАЛНЕ ОРИЈЕНТАЦИЈЕ: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Вршњачка подршка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треба да буде засебан програм,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већ је треба увезати са постојећим механизмом и програмом професионалне оријентације.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Вршњачка подршка (едукација) се може реализовати током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ормалних школских активности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(школска настава) и у форми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неформалних активности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дискусије, дружења, саветовање).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Оснажени вршњачки едукатори својим вршњацима (едукантима)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преносе информације и знања о разним темама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које су предмет интересовања едуканата. 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5C026-B73A-4C16-8312-570858218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760" y="530255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12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8828" y="1360967"/>
            <a:ext cx="10281684" cy="488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процес вршњачке едукације битан је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однос ученика и едукатора и поверење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које се ствара због мале узрасне разлике и сличних интересовања.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Вршњачка едукација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треба да изгледа као интервју, нити промоција појединца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већ треба да буде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структуирани разговор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вршњака о могућностима, изазовима, страховима и недоумицама у процесу професионалне оријентације.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Вршњачку едукацију и подршку карактеришу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добровољност, добра обавештеност, уважавање, подржавајући, разумевајући и мотивишући став едукатора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Вршњачка подршка даје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могућност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ученицима (едукантима) да се убудуће баве истом темом са новим особама, а едукаторима да развију самопоуздање и лидерске способности.</a:t>
            </a: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99FBF-FE04-43A9-BB0F-F95468D70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38" y="534827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51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97638" y="1043070"/>
            <a:ext cx="9725319" cy="5219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САДРЖАЈИ ВРШЊАЧКЕ ПОДРШКЕ: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Поред информација о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средњим школама које се могу уписати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вршњачки едукатори у процесу професионале оријентације треба да информишу о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ресусима и могућностима подршке у локалној заједници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која је важна за даље школовање.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Вршњачки едукатори најбоље разумеју положај ученика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који доносе одлуку о својој будућој професији и наставку школовања јер су и сами прошли кроз исти, па с тога вршњачка подршка треба да буде усмерена  и на процес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доношења одлуке о будућем школовању и занимању, као и о трендовима на тржишту рада.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F831A-64B4-4E50-9E8E-FDF2AEEC6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148" y="535970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47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2640" y="991823"/>
            <a:ext cx="9480222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1811" y="1068956"/>
            <a:ext cx="9631051" cy="4557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ОБЛИЦИ ВРШЊАЧКЕ ПОДРШКЕ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Вршњачка подршка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 се пружати појединцу или групи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такође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 је пружати појединац или група младих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који су оснажени за пружање подршке.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 са вршњацима треба да буде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комбинација радионачарског и предавачког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 практичних и очигледних примера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презентација, кампање, радионице, јавни догађаји).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Посебна форма подршке је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јо</a:t>
            </a:r>
            <a:r>
              <a:rPr lang="sr-Latn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shadowing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који омогућава ученицима и младој особи да проведу време на радном месту вршњачког едукатора (уколико ради) и да из прве руке сазнају како изгледа бавити се неким послом.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1A96F-5568-4BA7-A511-F3902143A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68" y="535970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15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492" y="1388161"/>
            <a:ext cx="972531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1492" y="1553359"/>
            <a:ext cx="9442516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1567" y="1116005"/>
            <a:ext cx="944565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BA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ОСНАЖИВАЊЕ ВРШЊАЧКИХ  ЕДУКАТОРА: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Вршњаци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представљају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важан ресурс у индивидуалном развоју и социјализацији ученика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који су у фази професионалног оријентисања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Вршњачки едукатор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особа из окружења, ученик школе, омладински радник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Квалификација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позицију вршњачког едукатора може се спровести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конкурсом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конкретне акције и пројекте, а може бити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непосредно биран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групе на основу постигнућа. Важно је да је кандидат добро информисан о одређеној теми и да поседује одређена знања и вештине.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78DCA-34C7-4BAE-9AD5-A5F1265BD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38" y="5341928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30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492" y="1388161"/>
            <a:ext cx="972531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1492" y="1553359"/>
            <a:ext cx="9442516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9636" y="903354"/>
            <a:ext cx="9445658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0139" y="1136430"/>
            <a:ext cx="95680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Оснаживање младих компетентих људи за улогу вршњачког едукатора вршњачких едукатора спроводи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стручни тим школе за професионалну оријентацију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 за професионалну орјентацију обавља разговор и припрему вршњачког едукатора кроз давање практичних савета, усмеравање, оснаживање. Такође може бити организована обука уколико вршњачка едукација подразумева преношење конкретних знања.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Оснаживање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вршњачких едукатора треба да буде усмерено на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комуникацију и њене елементе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обзиром да је алат за успешну едукацију и подршку (прилагођавање језика, употреба родно заснованог језика, асертивност, гестикулација, интерактивни приступ).</a:t>
            </a: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Искуство</a:t>
            </a:r>
            <a:r>
              <a:rPr lang="sr-Cyrl-B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које вршњачки едукатор стекне кроз подршку у процесу професионалне оријентације је значајна </a:t>
            </a:r>
            <a:r>
              <a:rPr lang="sr-Cyrl-B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референца за </a:t>
            </a:r>
            <a:r>
              <a:rPr lang="sr-Latn-R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CV.</a:t>
            </a:r>
            <a:endParaRPr lang="sr-Cyrl-B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Cyrl-B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84A8E-BD4C-4414-879C-3A32FB3A8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271" y="5362251"/>
            <a:ext cx="1184789" cy="118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946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2868</TotalTime>
  <Words>1171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Tahoma</vt:lpstr>
      <vt:lpstr>Times New Roman</vt:lpstr>
      <vt:lpstr>Organic</vt:lpstr>
      <vt:lpstr>ПРОФЕСИОНАЛНА ОРИЈЕНТАЦИЈА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ПРИМЕРИ АКТИВНОСТИ ВРШЊАЧКЕ ЕДУКАЦИЈЕ И ПОДРШКЕ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38162</dc:creator>
  <cp:lastModifiedBy>HP</cp:lastModifiedBy>
  <cp:revision>81</cp:revision>
  <dcterms:created xsi:type="dcterms:W3CDTF">2024-02-26T10:33:45Z</dcterms:created>
  <dcterms:modified xsi:type="dcterms:W3CDTF">2024-03-11T21:18:44Z</dcterms:modified>
</cp:coreProperties>
</file>